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56" r:id="rId3"/>
    <p:sldId id="265" r:id="rId5"/>
    <p:sldId id="266" r:id="rId6"/>
    <p:sldId id="267" r:id="rId7"/>
    <p:sldId id="268" r:id="rId8"/>
    <p:sldId id="257" r:id="rId9"/>
    <p:sldId id="269" r:id="rId10"/>
    <p:sldId id="262" r:id="rId11"/>
    <p:sldId id="270" r:id="rId12"/>
    <p:sldId id="271" r:id="rId13"/>
    <p:sldId id="273" r:id="rId14"/>
    <p:sldId id="274" r:id="rId15"/>
    <p:sldId id="275" r:id="rId16"/>
    <p:sldId id="277" r:id="rId17"/>
    <p:sldId id="276" r:id="rId18"/>
    <p:sldId id="278" r:id="rId19"/>
    <p:sldId id="279" r:id="rId20"/>
    <p:sldId id="280" r:id="rId21"/>
    <p:sldId id="281" r:id="rId22"/>
    <p:sldId id="283" r:id="rId23"/>
    <p:sldId id="282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3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image" Target="../media/image1.png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5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1.xml"/><Relationship Id="rId4" Type="http://schemas.openxmlformats.org/officeDocument/2006/relationships/image" Target="../media/image2.png"/><Relationship Id="rId3" Type="http://schemas.openxmlformats.org/officeDocument/2006/relationships/tags" Target="../tags/tag30.xml"/><Relationship Id="rId2" Type="http://schemas.openxmlformats.org/officeDocument/2006/relationships/image" Target="../media/image1.png"/><Relationship Id="rId1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7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image" Target="../media/image1.png"/><Relationship Id="rId1" Type="http://schemas.openxmlformats.org/officeDocument/2006/relationships/tags" Target="../tags/tag3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9.xml"/><Relationship Id="rId1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image" Target="../media/image1.png"/><Relationship Id="rId1" Type="http://schemas.openxmlformats.org/officeDocument/2006/relationships/tags" Target="../tags/tag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image" Target="../media/image8.png"/><Relationship Id="rId7" Type="http://schemas.openxmlformats.org/officeDocument/2006/relationships/tags" Target="../tags/tag57.xml"/><Relationship Id="rId6" Type="http://schemas.openxmlformats.org/officeDocument/2006/relationships/image" Target="../media/image7.png"/><Relationship Id="rId5" Type="http://schemas.openxmlformats.org/officeDocument/2006/relationships/tags" Target="../tags/tag56.xml"/><Relationship Id="rId4" Type="http://schemas.openxmlformats.org/officeDocument/2006/relationships/image" Target="../media/image6.pn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9" Type="http://schemas.openxmlformats.org/officeDocument/2006/relationships/notesSlide" Target="../notesSlides/notesSlide11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image" Target="../media/image10.png"/><Relationship Id="rId11" Type="http://schemas.openxmlformats.org/officeDocument/2006/relationships/tags" Target="../tags/tag59.xml"/><Relationship Id="rId10" Type="http://schemas.openxmlformats.org/officeDocument/2006/relationships/image" Target="../media/image9.png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image" Target="../media/image1.png"/><Relationship Id="rId1" Type="http://schemas.openxmlformats.org/officeDocument/2006/relationships/tags" Target="../tags/tag6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image" Target="../media/image1.png"/><Relationship Id="rId1" Type="http://schemas.openxmlformats.org/officeDocument/2006/relationships/tags" Target="../tags/tag6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75.xml"/><Relationship Id="rId5" Type="http://schemas.openxmlformats.org/officeDocument/2006/relationships/image" Target="../media/image13.png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image" Target="../media/image1.png"/><Relationship Id="rId1" Type="http://schemas.openxmlformats.org/officeDocument/2006/relationships/tags" Target="../tags/tag7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80.xml"/><Relationship Id="rId6" Type="http://schemas.openxmlformats.org/officeDocument/2006/relationships/image" Target="../media/image14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image" Target="../media/image1.png"/><Relationship Id="rId1" Type="http://schemas.openxmlformats.org/officeDocument/2006/relationships/tags" Target="../tags/tag7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16.xml"/><Relationship Id="rId1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image" Target="../media/image1.png"/><Relationship Id="rId1" Type="http://schemas.openxmlformats.org/officeDocument/2006/relationships/tags" Target="../tags/tag8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9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image" Target="../media/image15.png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image" Target="../media/image1.png"/><Relationship Id="rId13" Type="http://schemas.openxmlformats.org/officeDocument/2006/relationships/notesSlide" Target="../notesSlides/notesSlide1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06.xml"/><Relationship Id="rId10" Type="http://schemas.openxmlformats.org/officeDocument/2006/relationships/image" Target="../media/image16.png"/><Relationship Id="rId1" Type="http://schemas.openxmlformats.org/officeDocument/2006/relationships/tags" Target="../tags/tag9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17.GIF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image" Target="../media/image1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0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image" Target="../media/image18.GIF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image" Target="../media/image1.png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8800" dirty="0">
                <a:effectLst/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8800" dirty="0">
                <a:effectLst/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8800" dirty="0">
              <a:effectLst/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</a:rPr>
              <a:t>讲解人：</a:t>
            </a:r>
            <a:r>
              <a:rPr lang="zh-CN" altLang="en-US" dirty="0">
                <a:latin typeface="+mn-lt"/>
              </a:rPr>
              <a:t>潘禹行</a:t>
            </a:r>
            <a:endParaRPr lang="zh-CN" altLang="en-US" dirty="0">
              <a:latin typeface="+mn-lt"/>
            </a:endParaRPr>
          </a:p>
          <a:p>
            <a:r>
              <a:rPr lang="en-US" altLang="zh-CN" dirty="0">
                <a:latin typeface="+mn-lt"/>
              </a:rPr>
              <a:t>2024.08.08</a:t>
            </a:r>
            <a:endParaRPr lang="en-US" altLang="zh-CN" dirty="0">
              <a:latin typeface="+mn-lt"/>
            </a:endParaRPr>
          </a:p>
        </p:txBody>
      </p:sp>
      <p:pic>
        <p:nvPicPr>
          <p:cNvPr id="142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143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/>
              <a:t>下载</a:t>
            </a:r>
            <a:r>
              <a:rPr lang="en-US" altLang="zh-CN" sz="3200"/>
              <a:t>CGFD3D</a:t>
            </a:r>
            <a:r>
              <a:rPr lang="zh-CN" altLang="en-US" sz="3200"/>
              <a:t>程序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CGFD3D</a:t>
            </a:r>
            <a:r>
              <a:rPr lang="zh-CN" altLang="en-US" sz="3200"/>
              <a:t>程序</a:t>
            </a:r>
            <a:r>
              <a:rPr lang="zh-CN" altLang="en-US" sz="3200"/>
              <a:t>编译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/>
              <a:t>配置介质、网格、震</a:t>
            </a:r>
            <a:r>
              <a:rPr lang="zh-CN" altLang="en-US" sz="3200"/>
              <a:t>源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/>
              <a:t>集中运行</a:t>
            </a:r>
            <a:r>
              <a:rPr lang="zh-CN" altLang="en-US" sz="3200"/>
              <a:t>脚本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/>
              <a:t>程序运行</a:t>
            </a:r>
            <a:r>
              <a:rPr lang="zh-CN" altLang="en-US" sz="3200"/>
              <a:t>与结果可视化</a:t>
            </a:r>
            <a:endParaRPr lang="zh-CN" altLang="en-US" sz="3200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下载</a:t>
            </a:r>
            <a:r>
              <a:rPr lang="en-US" altLang="zh-CN" sz="3200">
                <a:solidFill>
                  <a:schemeClr val="bg1">
                    <a:lumMod val="85000"/>
                  </a:schemeClr>
                </a:solidFill>
              </a:rPr>
              <a:t>CGFD3D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bg1">
                    <a:lumMod val="85000"/>
                  </a:schemeClr>
                </a:solidFill>
              </a:rPr>
              <a:t>CGFD3D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写运行脚本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程序运行与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结果可视化</a:t>
            </a:r>
            <a:endParaRPr lang="zh-CN" altLang="en-US" sz="3200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101600"/>
            <a:ext cx="9203690" cy="795655"/>
          </a:xfrm>
        </p:spPr>
        <p:txBody>
          <a:bodyPr>
            <a:normAutofit fontScale="90000"/>
          </a:bodyPr>
          <a:p>
            <a:pPr algn="l"/>
            <a:r>
              <a:rPr lang="en-US" altLang="zh-CN">
                <a:sym typeface="+mn-ea"/>
              </a:rPr>
              <a:t>mount</a:t>
            </a:r>
            <a:r>
              <a:rPr lang="zh-CN" altLang="en-US">
                <a:sym typeface="+mn-ea"/>
              </a:rPr>
              <a:t>共享文件夹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82675" y="2148840"/>
            <a:ext cx="9737090" cy="13392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p>
            <a:pPr algn="just">
              <a:lnSpc>
                <a:spcPct val="190000"/>
              </a:lnSpc>
            </a:pPr>
            <a:r>
              <a:rPr lang="zh-CN" altLang="en-US" sz="3200">
                <a:solidFill>
                  <a:schemeClr val="bg1"/>
                </a:solidFill>
              </a:rPr>
              <a:t>sudo 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mount 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-t 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vboxsf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 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共享文件夹名称</a:t>
            </a:r>
            <a:r>
              <a:rPr lang="en-US" altLang="zh-CN" sz="3200">
                <a:solidFill>
                  <a:schemeClr val="bg1"/>
                </a:solidFill>
              </a:rPr>
              <a:t>   </a:t>
            </a:r>
            <a:r>
              <a:rPr lang="zh-CN" altLang="en-US" sz="3200">
                <a:solidFill>
                  <a:schemeClr val="bg1"/>
                </a:solidFill>
              </a:rPr>
              <a:t> /mnt/vir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75" y="72644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（虚拟机下操作）</a:t>
            </a:r>
            <a:endParaRPr lang="zh-CN" altLang="en-US" sz="2800"/>
          </a:p>
        </p:txBody>
      </p:sp>
      <p:sp>
        <p:nvSpPr>
          <p:cNvPr id="13" name="文本框 12"/>
          <p:cNvSpPr txBox="1"/>
          <p:nvPr/>
        </p:nvSpPr>
        <p:spPr>
          <a:xfrm>
            <a:off x="1082040" y="3909060"/>
            <a:ext cx="9737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虚拟机下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/mnt/vir路径，与预先定义的本地路径共享</a:t>
            </a:r>
            <a:endParaRPr lang="zh-CN" altLang="en-US" sz="32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下载</a:t>
            </a:r>
            <a:r>
              <a:rPr lang="en-US" altLang="zh-CN" sz="3200">
                <a:solidFill>
                  <a:schemeClr val="tx1"/>
                </a:solidFill>
              </a:rPr>
              <a:t>CGFD3D</a:t>
            </a:r>
            <a:r>
              <a:rPr lang="zh-CN" altLang="en-US" sz="3200">
                <a:solidFill>
                  <a:schemeClr val="tx1"/>
                </a:solidFill>
              </a:rPr>
              <a:t>程序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bg1">
                    <a:lumMod val="85000"/>
                  </a:schemeClr>
                </a:solidFill>
              </a:rPr>
              <a:t>CGFD3D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写运行脚本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程序运行与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结果可视化</a:t>
            </a:r>
            <a:endParaRPr lang="zh-CN" altLang="en-US" sz="3200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8" name="文本框 7"/>
          <p:cNvSpPr txBox="1"/>
          <p:nvPr/>
        </p:nvSpPr>
        <p:spPr>
          <a:xfrm>
            <a:off x="2724785" y="246380"/>
            <a:ext cx="6598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/>
                </a:solidFill>
              </a:rPr>
              <a:t>https://github.com/zw-sustech/CGFD3D.git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程序下载</a:t>
            </a:r>
            <a:endParaRPr lang="zh-CN" altLang="en-US" sz="4000"/>
          </a:p>
        </p:txBody>
      </p:sp>
      <p:pic>
        <p:nvPicPr>
          <p:cNvPr id="10" name="图片 9" descr="截屏2024-08-07 05.19.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635" y="1370965"/>
            <a:ext cx="9492615" cy="5394325"/>
          </a:xfrm>
          <a:prstGeom prst="rect">
            <a:avLst/>
          </a:prstGeom>
        </p:spPr>
      </p:pic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2724785" y="854710"/>
            <a:ext cx="5728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使用手册：doc/manual_CGFD3D.pdf</a:t>
            </a:r>
            <a:endParaRPr lang="zh-CN" alt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下载</a:t>
            </a:r>
            <a:r>
              <a:rPr lang="en-US" altLang="zh-CN" sz="3200">
                <a:solidFill>
                  <a:schemeClr val="tx1"/>
                </a:solidFill>
              </a:rPr>
              <a:t>CGFD3D</a:t>
            </a:r>
            <a:r>
              <a:rPr lang="zh-CN" altLang="en-US" sz="3200">
                <a:solidFill>
                  <a:schemeClr val="tx1"/>
                </a:solidFill>
              </a:rPr>
              <a:t>程序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tx1"/>
                </a:solidFill>
              </a:rPr>
              <a:t> CGFD3D</a:t>
            </a:r>
            <a:r>
              <a:rPr lang="zh-CN" altLang="en-US" sz="3200">
                <a:solidFill>
                  <a:schemeClr val="tx1"/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集中运行脚本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程序运行与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结果可视化</a:t>
            </a:r>
            <a:endParaRPr lang="zh-CN" altLang="en-US" sz="3200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程序</a:t>
            </a:r>
            <a:r>
              <a:rPr lang="zh-CN" altLang="en-US" sz="4000" dirty="0">
                <a:sym typeface="+mn-ea"/>
              </a:rPr>
              <a:t>编译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pic>
        <p:nvPicPr>
          <p:cNvPr id="4" name="图片 3" descr="截屏2024-08-07 09.25.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5075" y="1750695"/>
            <a:ext cx="8174990" cy="3651250"/>
          </a:xfrm>
          <a:prstGeom prst="rect">
            <a:avLst/>
          </a:prstGeom>
        </p:spPr>
      </p:pic>
      <p:pic>
        <p:nvPicPr>
          <p:cNvPr id="5" name="图片 4" descr="截屏2024-08-07 09.24.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40" y="1651000"/>
            <a:ext cx="2719705" cy="388556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33680" y="5022215"/>
            <a:ext cx="2856230" cy="51371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noFill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64990" y="2729865"/>
            <a:ext cx="48075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7"/>
            </p:custDataLst>
          </p:nvPr>
        </p:nvCxnSpPr>
        <p:spPr>
          <a:xfrm>
            <a:off x="3775075" y="3303270"/>
            <a:ext cx="74288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687445" y="861695"/>
            <a:ext cx="5621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更改</a:t>
            </a:r>
            <a:r>
              <a:rPr lang="en-US" altLang="zh-CN" sz="3600"/>
              <a:t>MPI</a:t>
            </a:r>
            <a:r>
              <a:rPr lang="zh-CN" altLang="en-US" sz="3600"/>
              <a:t>和</a:t>
            </a:r>
            <a:r>
              <a:rPr lang="en-US" altLang="zh-CN" sz="3600"/>
              <a:t>Netcdf</a:t>
            </a:r>
            <a:r>
              <a:rPr lang="zh-CN" altLang="en-US" sz="3600"/>
              <a:t>路径</a:t>
            </a:r>
            <a:endParaRPr lang="zh-CN" altLang="en-US"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下载</a:t>
            </a:r>
            <a:r>
              <a:rPr lang="en-US" altLang="zh-CN" sz="3200">
                <a:solidFill>
                  <a:schemeClr val="tx1"/>
                </a:solidFill>
              </a:rPr>
              <a:t>CGFD3D</a:t>
            </a:r>
            <a:r>
              <a:rPr lang="zh-CN" altLang="en-US" sz="3200">
                <a:solidFill>
                  <a:schemeClr val="tx1"/>
                </a:solidFill>
              </a:rPr>
              <a:t>程序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tx1"/>
                </a:solidFill>
              </a:rPr>
              <a:t> CGFD3D</a:t>
            </a:r>
            <a:r>
              <a:rPr lang="zh-CN" altLang="en-US" sz="3200">
                <a:solidFill>
                  <a:schemeClr val="tx1"/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写运行脚本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程序运行与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结果可视化</a:t>
            </a:r>
            <a:endParaRPr lang="zh-CN" altLang="en-US" sz="3200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介质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pic>
        <p:nvPicPr>
          <p:cNvPr id="19" name="图片 18" descr="截屏2024-08-07 09.44.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525" y="965835"/>
            <a:ext cx="9598660" cy="542099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820670" y="6921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可以参考使用手册第</a:t>
            </a:r>
            <a:r>
              <a:rPr lang="en-US" altLang="zh-CN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5</a:t>
            </a:r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章</a:t>
            </a:r>
            <a:endParaRPr lang="zh-CN" altLang="en-US" sz="2800">
              <a:latin typeface="Arial Regular" panose="020B0604020202090204" charset="0"/>
              <a:ea typeface="黑体" charset="0"/>
              <a:cs typeface="Arial Regular" panose="020B060402020209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介质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2" name="灯片编号占位符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图表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9" y="1442622"/>
            <a:ext cx="4065104" cy="3048828"/>
          </a:xfrm>
          <a:prstGeom prst="rect">
            <a:avLst/>
          </a:prstGeom>
        </p:spPr>
      </p:pic>
      <p:pic>
        <p:nvPicPr>
          <p:cNvPr id="3" name="图片 2" descr="图片包含 图示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01" y="0"/>
            <a:ext cx="3840000" cy="2880000"/>
          </a:xfrm>
          <a:prstGeom prst="rect">
            <a:avLst/>
          </a:prstGeom>
        </p:spPr>
      </p:pic>
      <p:pic>
        <p:nvPicPr>
          <p:cNvPr id="8" name="图片 7" descr="图示&#10;&#10;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520" y="949414"/>
            <a:ext cx="3840000" cy="2880000"/>
          </a:xfrm>
          <a:prstGeom prst="rect">
            <a:avLst/>
          </a:prstGeom>
        </p:spPr>
      </p:pic>
      <p:pic>
        <p:nvPicPr>
          <p:cNvPr id="10" name="图片 9" descr="图表, 表面图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43" y="3618068"/>
            <a:ext cx="3840001" cy="2880000"/>
          </a:xfrm>
          <a:prstGeom prst="rect">
            <a:avLst/>
          </a:prstGeom>
        </p:spPr>
      </p:pic>
      <p:pic>
        <p:nvPicPr>
          <p:cNvPr id="12" name="图片 11" descr="图表, 表面图&#10;&#10;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047" y="3978000"/>
            <a:ext cx="3840001" cy="28800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080" y="505787"/>
            <a:ext cx="55949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example/</a:t>
            </a:r>
            <a:r>
              <a:rPr lang="en-US" altLang="zh-CN" sz="2400" dirty="0" err="1"/>
              <a:t>prep_medium</a:t>
            </a:r>
            <a:r>
              <a:rPr lang="en-US" altLang="zh-CN" sz="2400" dirty="0"/>
              <a:t>/</a:t>
            </a:r>
            <a:r>
              <a:rPr lang="en-US" altLang="zh-CN" sz="2400" dirty="0" err="1"/>
              <a:t>gen_eliso_lay.m</a:t>
            </a:r>
            <a:endParaRPr lang="zh-CN" altLang="en-US" sz="2400" dirty="0"/>
          </a:p>
        </p:txBody>
      </p:sp>
      <p:cxnSp>
        <p:nvCxnSpPr>
          <p:cNvPr id="15" name="直接箭头连接符 14"/>
          <p:cNvCxnSpPr/>
          <p:nvPr>
            <p:custDataLst>
              <p:tags r:id="rId14"/>
            </p:custDataLst>
          </p:nvPr>
        </p:nvCxnSpPr>
        <p:spPr>
          <a:xfrm flipV="1">
            <a:off x="3617843" y="1933161"/>
            <a:ext cx="1287118" cy="601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15"/>
            </p:custDataLst>
          </p:nvPr>
        </p:nvCxnSpPr>
        <p:spPr>
          <a:xfrm>
            <a:off x="3824741" y="2648731"/>
            <a:ext cx="4772362" cy="114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>
            <p:custDataLst>
              <p:tags r:id="rId16"/>
            </p:custDataLst>
          </p:nvPr>
        </p:nvCxnSpPr>
        <p:spPr>
          <a:xfrm>
            <a:off x="3709819" y="2877237"/>
            <a:ext cx="4065104" cy="1614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>
            <p:custDataLst>
              <p:tags r:id="rId17"/>
            </p:custDataLst>
          </p:nvPr>
        </p:nvCxnSpPr>
        <p:spPr>
          <a:xfrm>
            <a:off x="3111923" y="3501052"/>
            <a:ext cx="825387" cy="167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网格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20" name="文本框 19"/>
          <p:cNvSpPr txBox="1"/>
          <p:nvPr/>
        </p:nvSpPr>
        <p:spPr>
          <a:xfrm>
            <a:off x="2820670" y="6921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可以参考使用手册第</a:t>
            </a:r>
            <a:r>
              <a:rPr lang="en-US" altLang="zh-CN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4</a:t>
            </a:r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章</a:t>
            </a:r>
            <a:endParaRPr lang="zh-CN" altLang="en-US" sz="2800">
              <a:latin typeface="Arial Regular" panose="020B0604020202090204" charset="0"/>
              <a:ea typeface="黑体" charset="0"/>
              <a:cs typeface="Arial Regular" panose="020B0604020202090204" charset="0"/>
            </a:endParaRPr>
          </a:p>
        </p:txBody>
      </p:sp>
      <p:pic>
        <p:nvPicPr>
          <p:cNvPr id="2" name="图片 1" descr="截屏2024-08-07 09.47.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470" y="706755"/>
            <a:ext cx="8768715" cy="60623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网格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3080" y="850592"/>
            <a:ext cx="50526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/>
              <a:t>example/</a:t>
            </a:r>
            <a:r>
              <a:rPr lang="en-US" altLang="zh-CN" sz="2400" dirty="0" err="1"/>
              <a:t>prep_grid</a:t>
            </a:r>
            <a:r>
              <a:rPr lang="en-US" altLang="zh-CN" sz="2400" dirty="0"/>
              <a:t>/</a:t>
            </a:r>
            <a:r>
              <a:rPr lang="en-US" altLang="zh-CN" sz="2400" dirty="0" err="1"/>
              <a:t>gen_multi_lay.m</a:t>
            </a:r>
            <a:endParaRPr lang="zh-CN" altLang="en-US" sz="2400" dirty="0"/>
          </a:p>
        </p:txBody>
      </p:sp>
      <p:pic>
        <p:nvPicPr>
          <p:cNvPr id="3" name="图片 2" descr="gdlay_layer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4790" y="1370965"/>
            <a:ext cx="6931660" cy="5197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震源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pic>
        <p:nvPicPr>
          <p:cNvPr id="3" name="图片 2" descr="截屏2024-08-07 09.58.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960" y="706755"/>
            <a:ext cx="7826375" cy="612521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2820670" y="6921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可以参考使用手册第</a:t>
            </a:r>
            <a:r>
              <a:rPr lang="en-US" altLang="zh-CN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6</a:t>
            </a:r>
            <a:r>
              <a:rPr lang="zh-CN" altLang="en-US" sz="2800">
                <a:latin typeface="Arial Regular" panose="020B0604020202090204" charset="0"/>
                <a:ea typeface="黑体" charset="0"/>
                <a:cs typeface="Arial Regular" panose="020B0604020202090204" charset="0"/>
              </a:rPr>
              <a:t>章</a:t>
            </a:r>
            <a:endParaRPr lang="zh-CN" altLang="en-US" sz="2800">
              <a:latin typeface="Arial Regular" panose="020B0604020202090204" charset="0"/>
              <a:ea typeface="黑体" charset="0"/>
              <a:cs typeface="Arial Regular" panose="020B06040202020902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2615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生成</a:t>
            </a:r>
            <a:r>
              <a:rPr lang="zh-CN" altLang="en-US" sz="4000" dirty="0">
                <a:sym typeface="+mn-ea"/>
              </a:rPr>
              <a:t>震源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263775" y="1525905"/>
            <a:ext cx="8162290" cy="511556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080" y="850592"/>
            <a:ext cx="59213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/>
              <a:t>example/</a:t>
            </a:r>
            <a:r>
              <a:rPr lang="en-US" altLang="zh-CN" sz="2400" dirty="0" err="1"/>
              <a:t>prep_source</a:t>
            </a:r>
            <a:r>
              <a:rPr lang="en-US" altLang="zh-CN" sz="2400" dirty="0"/>
              <a:t>/</a:t>
            </a:r>
            <a:r>
              <a:rPr lang="en-US" altLang="zh-CN" sz="2400" dirty="0" err="1"/>
              <a:t>gen_src_stfname.m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下载</a:t>
            </a:r>
            <a:r>
              <a:rPr lang="en-US" altLang="zh-CN" sz="3200">
                <a:solidFill>
                  <a:schemeClr val="tx1"/>
                </a:solidFill>
              </a:rPr>
              <a:t>CGFD3D</a:t>
            </a:r>
            <a:r>
              <a:rPr lang="zh-CN" altLang="en-US" sz="3200">
                <a:solidFill>
                  <a:schemeClr val="tx1"/>
                </a:solidFill>
              </a:rPr>
              <a:t>程序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tx1"/>
                </a:solidFill>
              </a:rPr>
              <a:t> CGFD3D</a:t>
            </a:r>
            <a:r>
              <a:rPr lang="zh-CN" altLang="en-US" sz="3200">
                <a:solidFill>
                  <a:schemeClr val="tx1"/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集中运行脚本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程序运行</a:t>
            </a:r>
            <a:r>
              <a:rPr lang="zh-CN" altLang="en-US" sz="3200">
                <a:solidFill>
                  <a:schemeClr val="bg1">
                    <a:lumMod val="85000"/>
                  </a:schemeClr>
                </a:solidFill>
              </a:rPr>
              <a:t>与可视化</a:t>
            </a:r>
            <a:endParaRPr lang="zh-CN" altLang="en-US" sz="3200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9" name="文本框 8"/>
          <p:cNvSpPr txBox="1"/>
          <p:nvPr/>
        </p:nvSpPr>
        <p:spPr>
          <a:xfrm>
            <a:off x="0" y="0"/>
            <a:ext cx="46520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dirty="0">
                <a:sym typeface="+mn-ea"/>
              </a:rPr>
              <a:t>集中运行</a:t>
            </a:r>
            <a:r>
              <a:rPr lang="zh-CN" altLang="en-US" sz="4000" dirty="0">
                <a:sym typeface="+mn-ea"/>
              </a:rPr>
              <a:t>脚本</a:t>
            </a:r>
            <a:endParaRPr lang="zh-CN" altLang="en-US" sz="4000" dirty="0"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3080" y="706447"/>
            <a:ext cx="4052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dirty="0"/>
              <a:t>example/</a:t>
            </a:r>
            <a:r>
              <a:rPr lang="en-US" altLang="zh-CN" sz="2400" dirty="0">
                <a:sym typeface="+mn-ea"/>
              </a:rPr>
              <a:t>cgfd3d.example.sh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682875" y="1651000"/>
            <a:ext cx="626491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更改</a:t>
            </a:r>
            <a:r>
              <a:rPr lang="en-US" altLang="zh-CN" sz="2800">
                <a:latin typeface="Arial Regular" panose="020B0604020202090204" charset="0"/>
                <a:cs typeface="Arial Regular" panose="020B0604020202090204" charset="0"/>
              </a:rPr>
              <a:t>MPI</a:t>
            </a: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路径</a:t>
            </a:r>
            <a:endParaRPr lang="zh-CN" altLang="en-US" sz="2800">
              <a:latin typeface="Arial Regular" panose="020B0604020202090204" charset="0"/>
              <a:cs typeface="Arial Regular" panose="020B0604020202090204" charset="0"/>
            </a:endParaRPr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更改</a:t>
            </a:r>
            <a:r>
              <a:rPr lang="en-US" altLang="zh-CN" sz="2800">
                <a:latin typeface="Arial Regular" panose="020B0604020202090204" charset="0"/>
                <a:cs typeface="Arial Regular" panose="020B0604020202090204" charset="0"/>
              </a:rPr>
              <a:t>nx</a:t>
            </a: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、</a:t>
            </a:r>
            <a:r>
              <a:rPr lang="en-US" altLang="zh-CN" sz="2800">
                <a:latin typeface="Arial Regular" panose="020B0604020202090204" charset="0"/>
                <a:cs typeface="Arial Regular" panose="020B0604020202090204" charset="0"/>
              </a:rPr>
              <a:t>ny</a:t>
            </a:r>
            <a:endParaRPr lang="en-US" altLang="zh-CN" sz="2800">
              <a:latin typeface="Arial Regular" panose="020B0604020202090204" charset="0"/>
              <a:cs typeface="Arial Regular" panose="020B0604020202090204" charset="0"/>
            </a:endParaRPr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修改计算时长</a:t>
            </a:r>
            <a:endParaRPr lang="zh-CN" altLang="en-US" sz="2800">
              <a:latin typeface="Arial Regular" panose="020B0604020202090204" charset="0"/>
              <a:cs typeface="Arial Regular" panose="020B0604020202090204" charset="0"/>
            </a:endParaRPr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修改</a:t>
            </a:r>
            <a:r>
              <a:rPr lang="en-US" altLang="zh-CN" sz="2800">
                <a:latin typeface="Arial Regular" panose="020B0604020202090204" charset="0"/>
                <a:cs typeface="Arial Regular" panose="020B0604020202090204" charset="0"/>
              </a:rPr>
              <a:t>snapshot</a:t>
            </a:r>
            <a:r>
              <a:rPr lang="zh-CN" altLang="en-US" sz="2800">
                <a:latin typeface="Arial Regular" panose="020B0604020202090204" charset="0"/>
                <a:cs typeface="Arial Regular" panose="020B0604020202090204" charset="0"/>
              </a:rPr>
              <a:t>输出</a:t>
            </a:r>
            <a:endParaRPr lang="en-US" altLang="zh-CN" sz="2800">
              <a:latin typeface="Arial Regular" panose="020B0604020202090204" charset="0"/>
              <a:cs typeface="Arial Regular" panose="020B0604020202090204" charset="0"/>
            </a:endParaRPr>
          </a:p>
          <a:p>
            <a:pPr marL="342900" indent="-342900" fontAlgn="auto">
              <a:lnSpc>
                <a:spcPct val="150000"/>
              </a:lnSpc>
              <a:buAutoNum type="arabicPeriod"/>
            </a:pPr>
            <a:endParaRPr lang="en-US" altLang="zh-CN" sz="2800">
              <a:latin typeface="Arial Regular" panose="020B0604020202090204" charset="0"/>
              <a:cs typeface="Arial Regular" panose="020B060402020209020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2594610" cy="897890"/>
          </a:xfrm>
        </p:spPr>
        <p:txBody>
          <a:bodyPr>
            <a:normAutofit fontScale="90000"/>
          </a:bodyPr>
          <a:p>
            <a:pPr algn="l"/>
            <a:r>
              <a:rPr lang="en-US" altLang="zh-CN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TOC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838200" y="436245"/>
            <a:ext cx="9530715" cy="1372235"/>
          </a:xfrm>
        </p:spPr>
        <p:txBody>
          <a:bodyPr>
            <a:norm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CGFD3D</a:t>
            </a:r>
            <a:r>
              <a:rPr lang="zh-CN" altLang="en-US" sz="4325" dirty="0">
                <a:solidFill>
                  <a:schemeClr val="tx1"/>
                </a:solidFill>
                <a:latin typeface="Arial Regular" panose="020B0604020202090204" charset="0"/>
                <a:ea typeface="微软雅黑" charset="0"/>
                <a:cs typeface="Arial Regular" panose="020B0604020202090204" charset="0"/>
              </a:rPr>
              <a:t>程序使用</a:t>
            </a:r>
            <a:endParaRPr lang="zh-CN" altLang="en-US" sz="4325" dirty="0">
              <a:solidFill>
                <a:schemeClr val="tx1"/>
              </a:solidFill>
              <a:latin typeface="Arial Regular" panose="020B0604020202090204" charset="0"/>
              <a:ea typeface="微软雅黑" charset="0"/>
              <a:cs typeface="Arial Regular" panose="020B0604020202090204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410335" y="1401445"/>
            <a:ext cx="10211435" cy="4408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/>
              <a:t> mount</a:t>
            </a:r>
            <a:r>
              <a:rPr lang="zh-CN" altLang="en-US" sz="3200"/>
              <a:t>共享文件夹</a:t>
            </a:r>
            <a:endParaRPr lang="zh-CN" altLang="en-US" sz="3200"/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下载</a:t>
            </a:r>
            <a:r>
              <a:rPr lang="en-US" altLang="zh-CN" sz="3200">
                <a:solidFill>
                  <a:schemeClr val="tx1"/>
                </a:solidFill>
              </a:rPr>
              <a:t>CGFD3D</a:t>
            </a:r>
            <a:r>
              <a:rPr lang="zh-CN" altLang="en-US" sz="3200">
                <a:solidFill>
                  <a:schemeClr val="tx1"/>
                </a:solidFill>
              </a:rPr>
              <a:t>程序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altLang="zh-CN" sz="3200">
                <a:solidFill>
                  <a:schemeClr val="tx1"/>
                </a:solidFill>
              </a:rPr>
              <a:t> CGFD3D</a:t>
            </a:r>
            <a:r>
              <a:rPr lang="zh-CN" altLang="en-US" sz="3200">
                <a:solidFill>
                  <a:schemeClr val="tx1"/>
                </a:solidFill>
              </a:rPr>
              <a:t>程序编译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配置介质、网格、震源</a:t>
            </a:r>
            <a:endParaRPr lang="zh-CN" altLang="en-US" sz="320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集中运行脚本</a:t>
            </a:r>
            <a:endParaRPr lang="zh-CN" altLang="en-US" sz="320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zh-CN" altLang="en-US" sz="3200">
                <a:solidFill>
                  <a:schemeClr val="tx1"/>
                </a:solidFill>
              </a:rPr>
              <a:t>程序运行与</a:t>
            </a:r>
            <a:r>
              <a:rPr lang="zh-CN" altLang="en-US" sz="3200">
                <a:solidFill>
                  <a:schemeClr val="tx1"/>
                </a:solidFill>
              </a:rPr>
              <a:t>结果可视化</a:t>
            </a:r>
            <a:endParaRPr lang="zh-CN" altLang="en-US" sz="32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9893935" cy="897890"/>
          </a:xfrm>
        </p:spPr>
        <p:txBody>
          <a:bodyPr>
            <a:normAutofit fontScale="90000"/>
          </a:bodyPr>
          <a:p>
            <a:pPr algn="l"/>
            <a:r>
              <a:rPr lang="zh-CN" altLang="en-US">
                <a:sym typeface="+mn-ea"/>
              </a:rPr>
              <a:t>程序运行与结果可视化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图示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2" b="35212"/>
          <a:stretch>
            <a:fillRect/>
          </a:stretch>
        </p:blipFill>
        <p:spPr>
          <a:xfrm>
            <a:off x="2024566" y="1526181"/>
            <a:ext cx="6351507" cy="1818861"/>
          </a:xfrm>
          <a:prstGeom prst="rect">
            <a:avLst/>
          </a:prstGeom>
        </p:spPr>
      </p:pic>
      <p:pic>
        <p:nvPicPr>
          <p:cNvPr id="10" name="图片 9" descr="图表, 条形图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56" b="35212"/>
          <a:stretch>
            <a:fillRect/>
          </a:stretch>
        </p:blipFill>
        <p:spPr>
          <a:xfrm>
            <a:off x="2113355" y="4023691"/>
            <a:ext cx="6351507" cy="20027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82295" y="1352550"/>
            <a:ext cx="4961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example/draw_grid_coord.m</a:t>
            </a:r>
            <a:endParaRPr lang="en-US" altLang="zh-CN" sz="2400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82295" y="3834765"/>
            <a:ext cx="5198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example/draw_media_pcolor.m</a:t>
            </a:r>
            <a:endParaRPr lang="en-US" altLang="zh-CN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9893935" cy="897890"/>
          </a:xfrm>
        </p:spPr>
        <p:txBody>
          <a:bodyPr>
            <a:normAutofit fontScale="90000"/>
          </a:bodyPr>
          <a:p>
            <a:pPr algn="l"/>
            <a:r>
              <a:rPr lang="zh-CN" altLang="en-US">
                <a:sym typeface="+mn-ea"/>
              </a:rPr>
              <a:t>程序运行与结果可视化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图表&#10;&#10;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19569" y="1371120"/>
            <a:ext cx="6483625" cy="4862719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69595" y="897255"/>
            <a:ext cx="4834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example/draw_snap_pcolor.m</a:t>
            </a:r>
            <a:endParaRPr lang="en-US" altLang="zh-CN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/>
          <p:nvPr userDrawn="1">
            <p:custDataLst>
              <p:tags r:id="rId1"/>
            </p:custDataLst>
          </p:nvPr>
        </p:nvPicPr>
        <p:blipFill>
          <a:blip r:embed="rId2"/>
          <a:srcRect l="13773" r="14084"/>
          <a:stretch>
            <a:fillRect/>
          </a:stretch>
        </p:blipFill>
        <p:spPr>
          <a:xfrm>
            <a:off x="10819800" y="-720"/>
            <a:ext cx="1371600" cy="137160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6"/>
          <p:cNvSpPr/>
          <p:nvPr userDrawn="1">
            <p:custDataLst>
              <p:tags r:id="rId3"/>
            </p:custDataLst>
          </p:nvPr>
        </p:nvSpPr>
        <p:spPr>
          <a:xfrm>
            <a:off x="10640160" y="-720"/>
            <a:ext cx="179280" cy="1339200"/>
          </a:xfrm>
          <a:prstGeom prst="rect">
            <a:avLst/>
          </a:prstGeom>
          <a:solidFill>
            <a:srgbClr val="2DB7B3"/>
          </a:solidFill>
          <a:ln w="2556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06865" y="6386830"/>
            <a:ext cx="2743200" cy="365125"/>
          </a:xfrm>
        </p:spPr>
        <p:txBody>
          <a:bodyPr/>
          <a:p>
            <a:fld id="{49AE70B2-8BF9-45C0-BB95-33D1B9D3A854}" type="slidenum">
              <a:rPr lang="zh-CN" altLang="en-US" sz="1600" smtClean="0"/>
            </a:fld>
            <a:endParaRPr lang="zh-CN" altLang="en-US" sz="160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175" y="-635"/>
            <a:ext cx="9893935" cy="897890"/>
          </a:xfrm>
        </p:spPr>
        <p:txBody>
          <a:bodyPr>
            <a:normAutofit fontScale="90000"/>
          </a:bodyPr>
          <a:p>
            <a:pPr algn="l"/>
            <a:r>
              <a:rPr lang="zh-CN" altLang="en-US">
                <a:sym typeface="+mn-ea"/>
              </a:rPr>
              <a:t>程序运行与结果可视化</a:t>
            </a:r>
            <a:endParaRPr lang="zh-CN" altLang="en-US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灯片编号占位符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900" y="6376881"/>
            <a:ext cx="37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4AF49E-7503-4769-B0E2-3EF9005A3F03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 descr="图表, 雷达图&#10;&#10;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818708" y="1230684"/>
            <a:ext cx="7212497" cy="5409373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175" y="770255"/>
            <a:ext cx="5202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example/draw_snap_surf_multi.m</a:t>
            </a:r>
            <a:endParaRPr lang="en-US" altLang="zh-CN" sz="2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1090</Words>
  <Application>WPS 演示</Application>
  <PresentationFormat>宽屏</PresentationFormat>
  <Paragraphs>212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Arial Regular</vt:lpstr>
      <vt:lpstr>Georgia Regular</vt:lpstr>
      <vt:lpstr>微软雅黑</vt:lpstr>
      <vt:lpstr>Times New Roman</vt:lpstr>
      <vt:lpstr>Arial Italic</vt:lpstr>
      <vt:lpstr>Arial Bold</vt:lpstr>
      <vt:lpstr>华文楷体</vt:lpstr>
      <vt:lpstr>Wingdings</vt:lpstr>
      <vt:lpstr>黑体</vt:lpstr>
      <vt:lpstr>汉仪中黑KW</vt:lpstr>
      <vt:lpstr>WPS</vt:lpstr>
      <vt:lpstr>PowerPoint 演示文稿</vt:lpstr>
      <vt:lpstr>TOC</vt:lpstr>
      <vt:lpstr>TOC</vt:lpstr>
      <vt:lpstr>TOC</vt:lpstr>
      <vt:lpstr>TOC</vt:lpstr>
      <vt:lpstr>CGFD3D使用</vt:lpstr>
      <vt:lpstr>TOC</vt:lpstr>
      <vt:lpstr>PowerPoint 演示文稿</vt:lpstr>
      <vt:lpstr>TOC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TOC</vt:lpstr>
      <vt:lpstr>PowerPoint 演示文稿</vt:lpstr>
      <vt:lpstr>TOC</vt:lpstr>
      <vt:lpstr>TOC</vt:lpstr>
      <vt:lpstr>程序运行与结果可视化</vt:lpstr>
      <vt:lpstr>程序运行与结果可视化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rain walker</cp:lastModifiedBy>
  <cp:revision>34</cp:revision>
  <dcterms:created xsi:type="dcterms:W3CDTF">2024-08-07T14:29:35Z</dcterms:created>
  <dcterms:modified xsi:type="dcterms:W3CDTF">2024-08-07T14:29:35Z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2052-6.4.0.8550</vt:lpwstr>
  </property>
  <property fmtid="{D5CDD505-2E9C-101B-9397-08002B2CF9AE}" pid="3" name="ICV">
    <vt:lpwstr>A2536780AEA8649FCF84B36664802935_43</vt:lpwstr>
  </property>
</Properties>
</file>